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7" r:id="rId2"/>
    <p:sldId id="258" r:id="rId3"/>
    <p:sldId id="259" r:id="rId4"/>
    <p:sldId id="260" r:id="rId5"/>
    <p:sldId id="261" r:id="rId6"/>
    <p:sldId id="262" r:id="rId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 initials="u" lastIdx="8" clrIdx="0">
    <p:extLst>
      <p:ext uri="{19B8F6BF-5375-455C-9EA6-DF929625EA0E}">
        <p15:presenceInfo xmlns:p15="http://schemas.microsoft.com/office/powerpoint/2012/main" userId="f2fe40993ee4d4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1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1T18:28:21.238" idx="7">
    <p:pos x="2713" y="1238"/>
    <p:text>Arnold was an inspector of schools, but later elected Professor of Poetry at Oxford in 1857, and he was the first in this position to deliver his lectures in English rather than in Latin</p:text>
    <p:extLst>
      <p:ext uri="{C676402C-5697-4E1C-873F-D02D1690AC5C}">
        <p15:threadingInfo xmlns:p15="http://schemas.microsoft.com/office/powerpoint/2012/main" timeZoneBias="-540"/>
      </p:ext>
    </p:extLst>
  </p:cm>
  <p:cm authorId="1" dt="2020-03-11T18:34:26.039" idx="8">
    <p:pos x="2350" y="2661"/>
    <p:text>the father of modern taxonomy</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F193D-F30C-4165-9818-82E50BD89CE5}" type="datetimeFigureOut">
              <a:rPr lang="ko-KR" altLang="en-US" smtClean="0"/>
              <a:t>2020-03-13</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284DD-F787-4164-A020-5298B5B6340E}" type="slidenum">
              <a:rPr lang="ko-KR" altLang="en-US" smtClean="0"/>
              <a:t>‹#›</a:t>
            </a:fld>
            <a:endParaRPr lang="ko-KR" altLang="en-US"/>
          </a:p>
        </p:txBody>
      </p:sp>
    </p:spTree>
    <p:extLst>
      <p:ext uri="{BB962C8B-B14F-4D97-AF65-F5344CB8AC3E}">
        <p14:creationId xmlns:p14="http://schemas.microsoft.com/office/powerpoint/2010/main" val="320169145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6400" y="696913"/>
            <a:ext cx="6197600" cy="3486150"/>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823FACB9-4E35-4CB3-835A-2EBF55FAEDE3}" type="slidenum">
              <a:rPr lang="en-US" altLang="ko-KR" smtClean="0"/>
              <a:pPr/>
              <a:t>1</a:t>
            </a:fld>
            <a:endParaRPr lang="ko-KR" altLang="en-US"/>
          </a:p>
        </p:txBody>
      </p:sp>
    </p:spTree>
    <p:extLst>
      <p:ext uri="{BB962C8B-B14F-4D97-AF65-F5344CB8AC3E}">
        <p14:creationId xmlns:p14="http://schemas.microsoft.com/office/powerpoint/2010/main" val="398775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6400" y="696913"/>
            <a:ext cx="6197600" cy="3486150"/>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823FACB9-4E35-4CB3-835A-2EBF55FAEDE3}" type="slidenum">
              <a:rPr lang="en-US" altLang="ko-KR" smtClean="0"/>
              <a:pPr/>
              <a:t>4</a:t>
            </a:fld>
            <a:endParaRPr lang="ko-KR" altLang="en-US"/>
          </a:p>
        </p:txBody>
      </p:sp>
    </p:spTree>
    <p:extLst>
      <p:ext uri="{BB962C8B-B14F-4D97-AF65-F5344CB8AC3E}">
        <p14:creationId xmlns:p14="http://schemas.microsoft.com/office/powerpoint/2010/main" val="267405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243989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209436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114276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50836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130110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37325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308789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75565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12673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4148796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627F1483-4792-4CA1-BEA3-10B9C39C8227}" type="datetimeFigureOut">
              <a:rPr lang="ko-KR" altLang="en-US" smtClean="0"/>
              <a:t>2020-03-13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170982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F1483-4792-4CA1-BEA3-10B9C39C8227}" type="datetimeFigureOut">
              <a:rPr lang="ko-KR" altLang="en-US" smtClean="0"/>
              <a:t>2020-03-13</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FA1A1-8B8A-452C-AAFC-9D352E828FCF}" type="slidenum">
              <a:rPr lang="ko-KR" altLang="en-US" smtClean="0"/>
              <a:t>‹#›</a:t>
            </a:fld>
            <a:endParaRPr lang="ko-KR" altLang="en-US"/>
          </a:p>
        </p:txBody>
      </p:sp>
    </p:spTree>
    <p:extLst>
      <p:ext uri="{BB962C8B-B14F-4D97-AF65-F5344CB8AC3E}">
        <p14:creationId xmlns:p14="http://schemas.microsoft.com/office/powerpoint/2010/main" val="39641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s://en.wikipedia.org/wiki/Carl_Linnaeus" TargetMode="External"/><Relationship Id="rId4" Type="http://schemas.openxmlformats.org/officeDocument/2006/relationships/hyperlink" Target="https://en.wikipedia.org/wiki/Matthew_Arnol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70486D98-0B9B-4C4E-A25F-64BA4C5DBB94}"/>
              </a:ext>
            </a:extLst>
          </p:cNvPr>
          <p:cNvSpPr>
            <a:spLocks noGrp="1"/>
          </p:cNvSpPr>
          <p:nvPr>
            <p:ph type="ctrTitle"/>
          </p:nvPr>
        </p:nvSpPr>
        <p:spPr/>
        <p:txBody>
          <a:bodyPr rtlCol="0"/>
          <a:lstStyle/>
          <a:p>
            <a:pPr rtl="0"/>
            <a:r>
              <a:rPr lang="en-US" altLang="ko-KR" dirty="0" smtClean="0"/>
              <a:t>What is Literature?</a:t>
            </a:r>
            <a:endParaRPr lang="ko-KR" altLang="en-US" dirty="0"/>
          </a:p>
        </p:txBody>
      </p:sp>
      <p:sp>
        <p:nvSpPr>
          <p:cNvPr id="5" name="부제목 4">
            <a:extLst>
              <a:ext uri="{FF2B5EF4-FFF2-40B4-BE49-F238E27FC236}">
                <a16:creationId xmlns:a16="http://schemas.microsoft.com/office/drawing/2014/main" id="{D655BBED-E65C-4B70-99E3-9318D4F249A0}"/>
              </a:ext>
            </a:extLst>
          </p:cNvPr>
          <p:cNvSpPr>
            <a:spLocks noGrp="1"/>
          </p:cNvSpPr>
          <p:nvPr>
            <p:ph type="subTitle" idx="1"/>
          </p:nvPr>
        </p:nvSpPr>
        <p:spPr/>
        <p:txBody>
          <a:bodyPr rtlCol="0"/>
          <a:lstStyle/>
          <a:p>
            <a:pPr rtl="0"/>
            <a:r>
              <a:rPr lang="en-US" altLang="ko-KR" dirty="0" smtClean="0"/>
              <a:t>Introduction to English Literature(04)</a:t>
            </a:r>
          </a:p>
          <a:p>
            <a:pPr rtl="0"/>
            <a:r>
              <a:rPr lang="en-US" altLang="ko-KR" dirty="0" smtClean="0"/>
              <a:t>March 17, 2020</a:t>
            </a:r>
          </a:p>
          <a:p>
            <a:pPr rtl="0"/>
            <a:r>
              <a:rPr lang="en-US" altLang="ko-KR" dirty="0" err="1" smtClean="0"/>
              <a:t>Chankil</a:t>
            </a:r>
            <a:r>
              <a:rPr lang="en-US" altLang="ko-KR" dirty="0" smtClean="0"/>
              <a:t> Park</a:t>
            </a:r>
            <a:endParaRPr lang="en-US" altLang="ko-KR" dirty="0"/>
          </a:p>
        </p:txBody>
      </p:sp>
      <p:pic>
        <p:nvPicPr>
          <p:cNvPr id="2" name="오디오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6703147"/>
      </p:ext>
    </p:extLst>
  </p:cSld>
  <p:clrMapOvr>
    <a:masterClrMapping/>
  </p:clrMapOvr>
  <mc:AlternateContent xmlns:mc="http://schemas.openxmlformats.org/markup-compatibility/2006" xmlns:p14="http://schemas.microsoft.com/office/powerpoint/2010/main">
    <mc:Choice Requires="p14">
      <p:transition spd="slow" p14:dur="2000" advTm="52012"/>
    </mc:Choice>
    <mc:Fallback xmlns="">
      <p:transition spd="slow" advTm="5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pPr algn="ctr"/>
            <a:r>
              <a:rPr lang="en-US" altLang="ko-KR" dirty="0" smtClean="0"/>
              <a:t>Text &amp; Website</a:t>
            </a:r>
            <a:endParaRPr lang="ko-KR" altLang="en-US" dirty="0"/>
          </a:p>
        </p:txBody>
      </p:sp>
      <p:sp>
        <p:nvSpPr>
          <p:cNvPr id="5" name="내용 개체 틀 4"/>
          <p:cNvSpPr>
            <a:spLocks noGrp="1"/>
          </p:cNvSpPr>
          <p:nvPr>
            <p:ph sz="half" idx="1"/>
          </p:nvPr>
        </p:nvSpPr>
        <p:spPr>
          <a:xfrm>
            <a:off x="1523492" y="2028057"/>
            <a:ext cx="4176464" cy="3907607"/>
          </a:xfrm>
        </p:spPr>
        <p:txBody>
          <a:bodyPr/>
          <a:lstStyle/>
          <a:p>
            <a:pPr algn="ctr"/>
            <a:r>
              <a:rPr lang="en-US" altLang="ko-KR" dirty="0" smtClean="0"/>
              <a:t>Text</a:t>
            </a:r>
          </a:p>
          <a:p>
            <a:pPr algn="ctr"/>
            <a:endParaRPr lang="en-US" altLang="ko-KR" dirty="0"/>
          </a:p>
          <a:p>
            <a:pPr algn="ctr"/>
            <a:endParaRPr lang="ko-KR" altLang="en-US" dirty="0"/>
          </a:p>
        </p:txBody>
      </p:sp>
      <p:sp>
        <p:nvSpPr>
          <p:cNvPr id="6" name="내용 개체 틀 5"/>
          <p:cNvSpPr>
            <a:spLocks noGrp="1"/>
          </p:cNvSpPr>
          <p:nvPr>
            <p:ph sz="half" idx="2"/>
          </p:nvPr>
        </p:nvSpPr>
        <p:spPr>
          <a:xfrm>
            <a:off x="6528048" y="1916832"/>
            <a:ext cx="4826000" cy="3946824"/>
          </a:xfrm>
        </p:spPr>
        <p:txBody>
          <a:bodyPr/>
          <a:lstStyle/>
          <a:p>
            <a:pPr algn="ctr"/>
            <a:r>
              <a:rPr lang="en-US" altLang="ko-KR" dirty="0" smtClean="0"/>
              <a:t>Website: armytage.net</a:t>
            </a:r>
          </a:p>
          <a:p>
            <a:pPr algn="ctr"/>
            <a:endParaRPr lang="en-US" altLang="ko-KR" dirty="0"/>
          </a:p>
          <a:p>
            <a:pPr algn="ctr"/>
            <a:endParaRPr lang="ko-KR" altLang="en-US" dirty="0"/>
          </a:p>
        </p:txBody>
      </p:sp>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086" y="2852936"/>
            <a:ext cx="1954754" cy="3082728"/>
          </a:xfrm>
          <a:prstGeom prst="rect">
            <a:avLst/>
          </a:prstGeom>
        </p:spPr>
      </p:pic>
      <p:pic>
        <p:nvPicPr>
          <p:cNvPr id="8" name="그림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2" y="2852936"/>
            <a:ext cx="4320480" cy="3082728"/>
          </a:xfrm>
          <a:prstGeom prst="rect">
            <a:avLst/>
          </a:prstGeom>
        </p:spPr>
      </p:pic>
      <p:pic>
        <p:nvPicPr>
          <p:cNvPr id="9" name="오디오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20015896"/>
      </p:ext>
    </p:extLst>
  </p:cSld>
  <p:clrMapOvr>
    <a:masterClrMapping/>
  </p:clrMapOvr>
  <mc:AlternateContent xmlns:mc="http://schemas.openxmlformats.org/markup-compatibility/2006" xmlns:p14="http://schemas.microsoft.com/office/powerpoint/2010/main">
    <mc:Choice Requires="p14">
      <p:transition spd="slow" p14:dur="2000" advTm="76129"/>
    </mc:Choice>
    <mc:Fallback xmlns="">
      <p:transition spd="slow" advTm="7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altLang="ko-KR" dirty="0" smtClean="0"/>
              <a:t>Definition</a:t>
            </a:r>
            <a:endParaRPr lang="ko-KR" altLang="en-US" dirty="0"/>
          </a:p>
        </p:txBody>
      </p:sp>
      <p:sp>
        <p:nvSpPr>
          <p:cNvPr id="3" name="내용 개체 틀 2"/>
          <p:cNvSpPr>
            <a:spLocks noGrp="1"/>
          </p:cNvSpPr>
          <p:nvPr>
            <p:ph idx="1"/>
          </p:nvPr>
        </p:nvSpPr>
        <p:spPr/>
        <p:txBody>
          <a:bodyPr/>
          <a:lstStyle/>
          <a:p>
            <a:endParaRPr lang="en-US" altLang="ko-KR" dirty="0"/>
          </a:p>
          <a:p>
            <a:endParaRPr lang="en-US" altLang="ko-KR" dirty="0"/>
          </a:p>
          <a:p>
            <a:r>
              <a:rPr lang="en-US" altLang="ko-KR" sz="3200" dirty="0" smtClean="0">
                <a:solidFill>
                  <a:srgbClr val="FF0000"/>
                </a:solidFill>
              </a:rPr>
              <a:t>Imaginative</a:t>
            </a:r>
            <a:r>
              <a:rPr lang="en-US" altLang="ko-KR" sz="3200" dirty="0" smtClean="0"/>
              <a:t> or </a:t>
            </a:r>
            <a:r>
              <a:rPr lang="en-US" altLang="ko-KR" sz="3200" dirty="0" smtClean="0">
                <a:solidFill>
                  <a:srgbClr val="FF0000"/>
                </a:solidFill>
              </a:rPr>
              <a:t>creative</a:t>
            </a:r>
            <a:r>
              <a:rPr lang="en-US" altLang="ko-KR" sz="3200" dirty="0" smtClean="0"/>
              <a:t> writing, </a:t>
            </a:r>
          </a:p>
          <a:p>
            <a:r>
              <a:rPr lang="en-US" altLang="ko-KR" sz="3200" dirty="0" smtClean="0"/>
              <a:t>especially of </a:t>
            </a:r>
            <a:r>
              <a:rPr lang="en-US" altLang="ko-KR" sz="3200" dirty="0" smtClean="0">
                <a:solidFill>
                  <a:srgbClr val="FF0000"/>
                </a:solidFill>
              </a:rPr>
              <a:t>recognized</a:t>
            </a:r>
            <a:r>
              <a:rPr lang="en-US" altLang="ko-KR" sz="3200" dirty="0" smtClean="0"/>
              <a:t> </a:t>
            </a:r>
            <a:r>
              <a:rPr lang="en-US" altLang="ko-KR" sz="3200" dirty="0" smtClean="0">
                <a:solidFill>
                  <a:srgbClr val="FF0000"/>
                </a:solidFill>
              </a:rPr>
              <a:t>artistic value</a:t>
            </a:r>
          </a:p>
          <a:p>
            <a:pPr algn="r"/>
            <a:endParaRPr lang="en-US" altLang="ko-KR" sz="3200" dirty="0" smtClean="0">
              <a:solidFill>
                <a:srgbClr val="FF0000"/>
              </a:solidFill>
            </a:endParaRPr>
          </a:p>
          <a:p>
            <a:pPr algn="r"/>
            <a:r>
              <a:rPr lang="en-US" altLang="ko-KR" sz="2400" dirty="0" smtClean="0"/>
              <a:t>From </a:t>
            </a:r>
            <a:r>
              <a:rPr lang="en-US" altLang="ko-KR" sz="2400" i="1" dirty="0" smtClean="0"/>
              <a:t>American Heritage Dictionary</a:t>
            </a:r>
            <a:endParaRPr lang="ko-KR" altLang="en-US" sz="2400" i="1" dirty="0"/>
          </a:p>
        </p:txBody>
      </p:sp>
      <p:pic>
        <p:nvPicPr>
          <p:cNvPr id="5" name="오디오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59454218"/>
      </p:ext>
    </p:extLst>
  </p:cSld>
  <p:clrMapOvr>
    <a:masterClrMapping/>
  </p:clrMapOvr>
  <mc:AlternateContent xmlns:mc="http://schemas.openxmlformats.org/markup-compatibility/2006" xmlns:p14="http://schemas.microsoft.com/office/powerpoint/2010/main">
    <mc:Choice Requires="p14">
      <p:transition spd="slow" p14:dur="2000" advTm="65935"/>
    </mc:Choice>
    <mc:Fallback xmlns="">
      <p:transition spd="slow" advTm="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4F8B17-CA98-41AD-988B-68DA804E97D8}"/>
              </a:ext>
            </a:extLst>
          </p:cNvPr>
          <p:cNvSpPr>
            <a:spLocks noGrp="1"/>
          </p:cNvSpPr>
          <p:nvPr>
            <p:ph type="title"/>
          </p:nvPr>
        </p:nvSpPr>
        <p:spPr/>
        <p:txBody>
          <a:bodyPr rtlCol="0"/>
          <a:lstStyle/>
          <a:p>
            <a:pPr algn="ctr" rtl="0"/>
            <a:r>
              <a:rPr lang="en-US" altLang="ko-KR" dirty="0" smtClean="0"/>
              <a:t>Three Major Genres</a:t>
            </a:r>
            <a:endParaRPr lang="ko-KR" altLang="en-US" dirty="0"/>
          </a:p>
        </p:txBody>
      </p:sp>
      <p:sp>
        <p:nvSpPr>
          <p:cNvPr id="3" name="내용 개체 틀 2">
            <a:extLst>
              <a:ext uri="{FF2B5EF4-FFF2-40B4-BE49-F238E27FC236}">
                <a16:creationId xmlns:a16="http://schemas.microsoft.com/office/drawing/2014/main" id="{4488E470-4D18-4400-AE5B-F1B78BA44AD5}"/>
              </a:ext>
            </a:extLst>
          </p:cNvPr>
          <p:cNvSpPr>
            <a:spLocks noGrp="1"/>
          </p:cNvSpPr>
          <p:nvPr>
            <p:ph idx="1"/>
          </p:nvPr>
        </p:nvSpPr>
        <p:spPr>
          <a:xfrm>
            <a:off x="1524000" y="2420888"/>
            <a:ext cx="9855200" cy="2592288"/>
          </a:xfrm>
        </p:spPr>
        <p:txBody>
          <a:bodyPr rtlCol="0"/>
          <a:lstStyle/>
          <a:p>
            <a:pPr lvl="1" rtl="0"/>
            <a:r>
              <a:rPr lang="en-US" altLang="ko-KR" sz="3600" dirty="0" smtClean="0"/>
              <a:t>Fiction</a:t>
            </a:r>
          </a:p>
          <a:p>
            <a:pPr lvl="1" rtl="0"/>
            <a:r>
              <a:rPr lang="en-US" altLang="ko-KR" sz="3600" dirty="0" smtClean="0"/>
              <a:t>Poetry</a:t>
            </a:r>
          </a:p>
          <a:p>
            <a:pPr lvl="1" rtl="0"/>
            <a:r>
              <a:rPr lang="en-US" altLang="ko-KR" sz="3600" dirty="0"/>
              <a:t>D</a:t>
            </a:r>
            <a:r>
              <a:rPr lang="en-US" altLang="ko-KR" sz="3600" dirty="0" smtClean="0"/>
              <a:t>rama</a:t>
            </a:r>
          </a:p>
          <a:p>
            <a:pPr lvl="1" rtl="0"/>
            <a:endParaRPr lang="en-US" altLang="ko-KR" dirty="0"/>
          </a:p>
          <a:p>
            <a:pPr lvl="1" rtl="0"/>
            <a:endParaRPr lang="ko-KR" altLang="en-US"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13663773"/>
      </p:ext>
    </p:extLst>
  </p:cSld>
  <p:clrMapOvr>
    <a:masterClrMapping/>
  </p:clrMapOvr>
  <mc:AlternateContent xmlns:mc="http://schemas.openxmlformats.org/markup-compatibility/2006" xmlns:p14="http://schemas.microsoft.com/office/powerpoint/2010/main">
    <mc:Choice Requires="p14">
      <p:transition spd="slow" p14:dur="2000" advTm="141883"/>
    </mc:Choice>
    <mc:Fallback xmlns="">
      <p:transition spd="slow" advTm="14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pPr algn="ctr"/>
            <a:r>
              <a:rPr lang="en-US" altLang="ko-KR" dirty="0" smtClean="0"/>
              <a:t>Canon</a:t>
            </a:r>
            <a:endParaRPr lang="ko-KR" altLang="en-US" dirty="0"/>
          </a:p>
        </p:txBody>
      </p:sp>
      <p:sp>
        <p:nvSpPr>
          <p:cNvPr id="5" name="내용 개체 틀 4"/>
          <p:cNvSpPr>
            <a:spLocks noGrp="1"/>
          </p:cNvSpPr>
          <p:nvPr>
            <p:ph idx="1"/>
          </p:nvPr>
        </p:nvSpPr>
        <p:spPr>
          <a:xfrm>
            <a:off x="1524000" y="2852936"/>
            <a:ext cx="9855200" cy="792088"/>
          </a:xfrm>
        </p:spPr>
        <p:txBody>
          <a:bodyPr>
            <a:normAutofit/>
          </a:bodyPr>
          <a:lstStyle/>
          <a:p>
            <a:r>
              <a:rPr lang="en-US" altLang="ko-KR" sz="3200" dirty="0" smtClean="0"/>
              <a:t>A group of works of “recognized artistic value”</a:t>
            </a:r>
            <a:endParaRPr lang="ko-KR" altLang="en-US" sz="3200" dirty="0"/>
          </a:p>
        </p:txBody>
      </p:sp>
      <p:pic>
        <p:nvPicPr>
          <p:cNvPr id="3" name="오디오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11091888"/>
      </p:ext>
    </p:extLst>
  </p:cSld>
  <p:clrMapOvr>
    <a:masterClrMapping/>
  </p:clrMapOvr>
  <mc:AlternateContent xmlns:mc="http://schemas.openxmlformats.org/markup-compatibility/2006" xmlns:p14="http://schemas.microsoft.com/office/powerpoint/2010/main">
    <mc:Choice Requires="p14">
      <p:transition spd="slow" p14:dur="2000" advTm="51103"/>
    </mc:Choice>
    <mc:Fallback xmlns="">
      <p:transition spd="slow" advTm="5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pPr algn="ctr"/>
            <a:r>
              <a:rPr lang="en-US" altLang="ko-KR" dirty="0" smtClean="0"/>
              <a:t>The Value of Literature</a:t>
            </a:r>
            <a:endParaRPr lang="ko-KR" altLang="en-US" dirty="0"/>
          </a:p>
        </p:txBody>
      </p:sp>
      <p:sp>
        <p:nvSpPr>
          <p:cNvPr id="6" name="내용 개체 틀 5"/>
          <p:cNvSpPr>
            <a:spLocks noGrp="1"/>
          </p:cNvSpPr>
          <p:nvPr>
            <p:ph idx="1"/>
          </p:nvPr>
        </p:nvSpPr>
        <p:spPr>
          <a:xfrm>
            <a:off x="1524000" y="1916832"/>
            <a:ext cx="9855200" cy="4018832"/>
          </a:xfrm>
        </p:spPr>
        <p:txBody>
          <a:bodyPr>
            <a:normAutofit/>
          </a:bodyPr>
          <a:lstStyle/>
          <a:p>
            <a:r>
              <a:rPr lang="en-US" altLang="ko-KR" dirty="0" smtClean="0">
                <a:hlinkClick r:id="rId4"/>
              </a:rPr>
              <a:t>Matthew Arnold</a:t>
            </a:r>
            <a:endParaRPr lang="en-US" altLang="ko-KR" dirty="0" smtClean="0"/>
          </a:p>
          <a:p>
            <a:endParaRPr lang="en-US" altLang="ko-KR" dirty="0"/>
          </a:p>
          <a:p>
            <a:r>
              <a:rPr lang="en-US" altLang="ko-KR" dirty="0" smtClean="0"/>
              <a:t> </a:t>
            </a:r>
            <a:r>
              <a:rPr lang="en-US" altLang="ko-KR" dirty="0"/>
              <a:t>"The interpretations of science do not give us </a:t>
            </a:r>
            <a:r>
              <a:rPr lang="en-US" altLang="ko-KR" dirty="0">
                <a:solidFill>
                  <a:srgbClr val="FF0000"/>
                </a:solidFill>
              </a:rPr>
              <a:t>this intimate sense of objects</a:t>
            </a:r>
            <a:r>
              <a:rPr lang="en-US" altLang="ko-KR" dirty="0"/>
              <a:t> as the interpretations of poetry give it; they appeal to a limited faculty, and not to the whole man. It is not </a:t>
            </a:r>
            <a:r>
              <a:rPr lang="en-US" altLang="ko-KR" dirty="0">
                <a:hlinkClick r:id="rId5"/>
              </a:rPr>
              <a:t>Linnaeus</a:t>
            </a:r>
            <a:r>
              <a:rPr lang="en-US" altLang="ko-KR" dirty="0"/>
              <a:t>...who gives us </a:t>
            </a:r>
            <a:r>
              <a:rPr lang="en-US" altLang="ko-KR" dirty="0">
                <a:solidFill>
                  <a:srgbClr val="FF0000"/>
                </a:solidFill>
              </a:rPr>
              <a:t>the true sense of animals, or water, or plants</a:t>
            </a:r>
            <a:r>
              <a:rPr lang="en-US" altLang="ko-KR" dirty="0"/>
              <a:t>, who seizes their secret for us, </a:t>
            </a:r>
            <a:r>
              <a:rPr lang="en-US" altLang="ko-KR" dirty="0">
                <a:solidFill>
                  <a:srgbClr val="FF0000"/>
                </a:solidFill>
              </a:rPr>
              <a:t>who makes us participate in their life</a:t>
            </a:r>
            <a:r>
              <a:rPr lang="en-US" altLang="ko-KR" dirty="0"/>
              <a:t>; it is Shakespeare ...Wordsworth... Keats(4)." </a:t>
            </a:r>
            <a:endParaRPr lang="ko-KR" altLang="en-US" dirty="0"/>
          </a:p>
        </p:txBody>
      </p:sp>
      <p:pic>
        <p:nvPicPr>
          <p:cNvPr id="3" name="오디오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5672135"/>
      </p:ext>
    </p:extLst>
  </p:cSld>
  <p:clrMapOvr>
    <a:masterClrMapping/>
  </p:clrMapOvr>
  <mc:AlternateContent xmlns:mc="http://schemas.openxmlformats.org/markup-compatibility/2006" xmlns:p14="http://schemas.microsoft.com/office/powerpoint/2010/main">
    <mc:Choice Requires="p14">
      <p:transition spd="slow" p14:dur="2000" advTm="332305"/>
    </mc:Choice>
    <mc:Fallback xmlns="">
      <p:transition spd="slow" advTm="33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1.4"/>
</p:tagLst>
</file>

<file path=ppt/tags/tag2.xml><?xml version="1.0" encoding="utf-8"?>
<p:tagLst xmlns:a="http://schemas.openxmlformats.org/drawingml/2006/main" xmlns:r="http://schemas.openxmlformats.org/officeDocument/2006/relationships" xmlns:p="http://schemas.openxmlformats.org/presentationml/2006/main">
  <p:tag name="TIMING" val="|26.2|4.8|30.2"/>
</p:tagLst>
</file>

<file path=ppt/tags/tag3.xml><?xml version="1.0" encoding="utf-8"?>
<p:tagLst xmlns:a="http://schemas.openxmlformats.org/drawingml/2006/main" xmlns:r="http://schemas.openxmlformats.org/officeDocument/2006/relationships" xmlns:p="http://schemas.openxmlformats.org/presentationml/2006/main">
  <p:tag name="TIMING" val="|6.6|1.2|1.2"/>
</p:tagLst>
</file>

<file path=ppt/tags/tag4.xml><?xml version="1.0" encoding="utf-8"?>
<p:tagLst xmlns:a="http://schemas.openxmlformats.org/drawingml/2006/main" xmlns:r="http://schemas.openxmlformats.org/officeDocument/2006/relationships" xmlns:p="http://schemas.openxmlformats.org/presentationml/2006/main">
  <p:tag name="TIMING" val="|40.4"/>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Words>
  <Application>Microsoft Office PowerPoint</Application>
  <PresentationFormat>와이드스크린</PresentationFormat>
  <Paragraphs>26</Paragraphs>
  <Slides>6</Slides>
  <Notes>2</Notes>
  <HiddenSlides>0</HiddenSlides>
  <MMClips>6</MMClips>
  <ScaleCrop>false</ScaleCrop>
  <HeadingPairs>
    <vt:vector size="6" baseType="variant">
      <vt:variant>
        <vt:lpstr>사용한 글꼴</vt:lpstr>
      </vt:variant>
      <vt:variant>
        <vt:i4>2</vt:i4>
      </vt:variant>
      <vt:variant>
        <vt:lpstr>테마</vt:lpstr>
      </vt:variant>
      <vt:variant>
        <vt:i4>1</vt:i4>
      </vt:variant>
      <vt:variant>
        <vt:lpstr>슬라이드 제목</vt:lpstr>
      </vt:variant>
      <vt:variant>
        <vt:i4>6</vt:i4>
      </vt:variant>
    </vt:vector>
  </HeadingPairs>
  <TitlesOfParts>
    <vt:vector size="9" baseType="lpstr">
      <vt:lpstr>맑은 고딕</vt:lpstr>
      <vt:lpstr>Arial</vt:lpstr>
      <vt:lpstr>Office 테마</vt:lpstr>
      <vt:lpstr>What is Literature?</vt:lpstr>
      <vt:lpstr>Text &amp; Website</vt:lpstr>
      <vt:lpstr>Definition</vt:lpstr>
      <vt:lpstr>Three Major Genres</vt:lpstr>
      <vt:lpstr>Canon</vt:lpstr>
      <vt:lpstr>The Value of 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Literature?</dc:title>
  <dc:creator>u</dc:creator>
  <cp:lastModifiedBy>u</cp:lastModifiedBy>
  <cp:revision>1</cp:revision>
  <dcterms:created xsi:type="dcterms:W3CDTF">2020-03-13T08:25:38Z</dcterms:created>
  <dcterms:modified xsi:type="dcterms:W3CDTF">2020-03-13T08:26:00Z</dcterms:modified>
</cp:coreProperties>
</file>